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6" r:id="rId2"/>
    <p:sldId id="270" r:id="rId3"/>
    <p:sldId id="257" r:id="rId4"/>
    <p:sldId id="259" r:id="rId5"/>
    <p:sldId id="262" r:id="rId6"/>
    <p:sldId id="260" r:id="rId7"/>
    <p:sldId id="263" r:id="rId8"/>
    <p:sldId id="264" r:id="rId9"/>
    <p:sldId id="271" r:id="rId10"/>
    <p:sldId id="267" r:id="rId11"/>
    <p:sldId id="272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F0F-3516-4062-BA77-9ABBCE61289E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ACBD-861C-4B68-B911-E82578B8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4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F0F-3516-4062-BA77-9ABBCE61289E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ACBD-861C-4B68-B911-E82578B8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4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F0F-3516-4062-BA77-9ABBCE61289E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ACBD-861C-4B68-B911-E82578B8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2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F0F-3516-4062-BA77-9ABBCE61289E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ACBD-861C-4B68-B911-E82578B8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8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F0F-3516-4062-BA77-9ABBCE61289E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ACBD-861C-4B68-B911-E82578B8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0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F0F-3516-4062-BA77-9ABBCE61289E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ACBD-861C-4B68-B911-E82578B8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6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F0F-3516-4062-BA77-9ABBCE61289E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ACBD-861C-4B68-B911-E82578B8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3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F0F-3516-4062-BA77-9ABBCE61289E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ACBD-861C-4B68-B911-E82578B8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4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F0F-3516-4062-BA77-9ABBCE61289E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ACBD-861C-4B68-B911-E82578B8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3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F0F-3516-4062-BA77-9ABBCE61289E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ACBD-861C-4B68-B911-E82578B8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5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F0F-3516-4062-BA77-9ABBCE61289E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ACBD-861C-4B68-B911-E82578B8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8EF0F-3516-4062-BA77-9ABBCE61289E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EACBD-861C-4B68-B911-E82578B8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1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52"/>
          <a:stretch/>
        </p:blipFill>
        <p:spPr>
          <a:xfrm>
            <a:off x="0" y="-15492"/>
            <a:ext cx="12192000" cy="6834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27315" y="6302204"/>
            <a:ext cx="222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Green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36105" y="6291507"/>
            <a:ext cx="222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1D00"/>
                </a:solidFill>
              </a:rPr>
              <a:t>Brown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497" y="0"/>
            <a:ext cx="3465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Prepared by Chad Higgins</a:t>
            </a:r>
          </a:p>
        </p:txBody>
      </p:sp>
      <p:sp>
        <p:nvSpPr>
          <p:cNvPr id="4" name="TextBox 3"/>
          <p:cNvSpPr txBox="1"/>
          <p:nvPr/>
        </p:nvSpPr>
        <p:spPr>
          <a:xfrm rot="1598463">
            <a:off x="8880657" y="3508561"/>
            <a:ext cx="3652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of dual-use sheep pasture field location, late August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61470" y="46383"/>
            <a:ext cx="730902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Dual-use (agrivoltaic) systems benefit the agricultural industry and the energy industry.</a:t>
            </a:r>
            <a:endParaRPr lang="en-US" sz="3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32254" y="5367895"/>
            <a:ext cx="4516395" cy="6951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Chad Higgins, Elnaz HassanPour, Steve Good, John Selker, Marc Calaf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8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only investigated pasture conditions</a:t>
            </a:r>
          </a:p>
          <a:p>
            <a:r>
              <a:rPr lang="en-US" dirty="0"/>
              <a:t>Results likely to change with irrigation</a:t>
            </a:r>
          </a:p>
          <a:p>
            <a:r>
              <a:rPr lang="en-US" dirty="0"/>
              <a:t>Measurements ongoing or planned to determine</a:t>
            </a:r>
          </a:p>
          <a:p>
            <a:pPr lvl="1"/>
            <a:r>
              <a:rPr lang="en-US" dirty="0"/>
              <a:t>Nutrient content of forage and soil (in process)</a:t>
            </a:r>
          </a:p>
          <a:p>
            <a:pPr lvl="1"/>
            <a:r>
              <a:rPr lang="en-US" dirty="0"/>
              <a:t>Genetic sequencing of soil microbiology (in process)</a:t>
            </a:r>
          </a:p>
          <a:p>
            <a:pPr lvl="1"/>
            <a:r>
              <a:rPr lang="en-US" dirty="0"/>
              <a:t>Sheep health (In process)</a:t>
            </a:r>
          </a:p>
          <a:p>
            <a:pPr lvl="1"/>
            <a:r>
              <a:rPr lang="en-US" dirty="0"/>
              <a:t>Pollinators (in process)</a:t>
            </a:r>
          </a:p>
          <a:p>
            <a:pPr lvl="1"/>
            <a:r>
              <a:rPr lang="en-US" dirty="0" err="1"/>
              <a:t>Tolatoes</a:t>
            </a:r>
            <a:r>
              <a:rPr lang="en-US" dirty="0"/>
              <a:t> (on process)</a:t>
            </a:r>
          </a:p>
          <a:p>
            <a:pPr lvl="1"/>
            <a:r>
              <a:rPr lang="en-US" dirty="0"/>
              <a:t>Nursery stock (planned this summer)</a:t>
            </a:r>
          </a:p>
          <a:p>
            <a:pPr lvl="1"/>
            <a:r>
              <a:rPr lang="en-US" dirty="0"/>
              <a:t>Weed, pest and disease impacts (planned, 2020)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Caveats and where we are going</a:t>
            </a:r>
          </a:p>
        </p:txBody>
      </p:sp>
    </p:spTree>
    <p:extLst>
      <p:ext uri="{BB962C8B-B14F-4D97-AF65-F5344CB8AC3E}">
        <p14:creationId xmlns:p14="http://schemas.microsoft.com/office/powerpoint/2010/main" val="1413210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487" y="1862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Yes there are some interesting results here in support of dual use, but this isn’t the main takeaway….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If you don’t work with Agriculturalists, you are leaving $ on the table.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88027" y="1571969"/>
            <a:ext cx="37305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takeaway</a:t>
            </a:r>
          </a:p>
        </p:txBody>
      </p:sp>
    </p:spTree>
    <p:extLst>
      <p:ext uri="{BB962C8B-B14F-4D97-AF65-F5344CB8AC3E}">
        <p14:creationId xmlns:p14="http://schemas.microsoft.com/office/powerpoint/2010/main" val="363632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702397" y="5018125"/>
            <a:ext cx="5221645" cy="5957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32374" y="2813140"/>
            <a:ext cx="5166911" cy="21961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24431" y="1338570"/>
            <a:ext cx="5166911" cy="2196198"/>
          </a:xfrm>
          <a:prstGeom prst="rect">
            <a:avLst/>
          </a:prstGeom>
          <a:solidFill>
            <a:srgbClr val="FF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735448" y="1602975"/>
            <a:ext cx="5133860" cy="1894901"/>
          </a:xfrm>
          <a:custGeom>
            <a:avLst/>
            <a:gdLst>
              <a:gd name="connsiteX0" fmla="*/ 0 w 5133860"/>
              <a:gd name="connsiteY0" fmla="*/ 66101 h 1894901"/>
              <a:gd name="connsiteX1" fmla="*/ 44067 w 5133860"/>
              <a:gd name="connsiteY1" fmla="*/ 1894901 h 1894901"/>
              <a:gd name="connsiteX2" fmla="*/ 1112704 w 5133860"/>
              <a:gd name="connsiteY2" fmla="*/ 1134738 h 1894901"/>
              <a:gd name="connsiteX3" fmla="*/ 2005070 w 5133860"/>
              <a:gd name="connsiteY3" fmla="*/ 1872868 h 1894901"/>
              <a:gd name="connsiteX4" fmla="*/ 3095740 w 5133860"/>
              <a:gd name="connsiteY4" fmla="*/ 1112704 h 1894901"/>
              <a:gd name="connsiteX5" fmla="*/ 4065224 w 5133860"/>
              <a:gd name="connsiteY5" fmla="*/ 1883885 h 1894901"/>
              <a:gd name="connsiteX6" fmla="*/ 5133860 w 5133860"/>
              <a:gd name="connsiteY6" fmla="*/ 1123721 h 1894901"/>
              <a:gd name="connsiteX7" fmla="*/ 5111826 w 5133860"/>
              <a:gd name="connsiteY7" fmla="*/ 0 h 1894901"/>
              <a:gd name="connsiteX8" fmla="*/ 0 w 5133860"/>
              <a:gd name="connsiteY8" fmla="*/ 66101 h 189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33860" h="1894901">
                <a:moveTo>
                  <a:pt x="0" y="66101"/>
                </a:moveTo>
                <a:lnTo>
                  <a:pt x="44067" y="1894901"/>
                </a:lnTo>
                <a:lnTo>
                  <a:pt x="1112704" y="1134738"/>
                </a:lnTo>
                <a:lnTo>
                  <a:pt x="2005070" y="1872868"/>
                </a:lnTo>
                <a:lnTo>
                  <a:pt x="3095740" y="1112704"/>
                </a:lnTo>
                <a:lnTo>
                  <a:pt x="4065224" y="1883885"/>
                </a:lnTo>
                <a:lnTo>
                  <a:pt x="5133860" y="1123721"/>
                </a:lnTo>
                <a:lnTo>
                  <a:pt x="5111826" y="0"/>
                </a:lnTo>
                <a:lnTo>
                  <a:pt x="0" y="66101"/>
                </a:lnTo>
                <a:close/>
              </a:path>
            </a:pathLst>
          </a:custGeom>
          <a:solidFill>
            <a:srgbClr val="FF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02397" y="5593853"/>
            <a:ext cx="5221645" cy="845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702397" y="2704662"/>
            <a:ext cx="5233012" cy="2302525"/>
          </a:xfrm>
          <a:custGeom>
            <a:avLst/>
            <a:gdLst>
              <a:gd name="connsiteX0" fmla="*/ 0 w 5233012"/>
              <a:gd name="connsiteY0" fmla="*/ 2280492 h 2302525"/>
              <a:gd name="connsiteX1" fmla="*/ 44068 w 5233012"/>
              <a:gd name="connsiteY1" fmla="*/ 826265 h 2302525"/>
              <a:gd name="connsiteX2" fmla="*/ 1167788 w 5233012"/>
              <a:gd name="connsiteY2" fmla="*/ 33051 h 2302525"/>
              <a:gd name="connsiteX3" fmla="*/ 2049138 w 5233012"/>
              <a:gd name="connsiteY3" fmla="*/ 771181 h 2302525"/>
              <a:gd name="connsiteX4" fmla="*/ 3128791 w 5233012"/>
              <a:gd name="connsiteY4" fmla="*/ 0 h 2302525"/>
              <a:gd name="connsiteX5" fmla="*/ 4120309 w 5233012"/>
              <a:gd name="connsiteY5" fmla="*/ 793214 h 2302525"/>
              <a:gd name="connsiteX6" fmla="*/ 5199962 w 5233012"/>
              <a:gd name="connsiteY6" fmla="*/ 11017 h 2302525"/>
              <a:gd name="connsiteX7" fmla="*/ 5233012 w 5233012"/>
              <a:gd name="connsiteY7" fmla="*/ 2302525 h 2302525"/>
              <a:gd name="connsiteX8" fmla="*/ 0 w 5233012"/>
              <a:gd name="connsiteY8" fmla="*/ 2280492 h 230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3012" h="2302525">
                <a:moveTo>
                  <a:pt x="0" y="2280492"/>
                </a:moveTo>
                <a:lnTo>
                  <a:pt x="44068" y="826265"/>
                </a:lnTo>
                <a:lnTo>
                  <a:pt x="1167788" y="33051"/>
                </a:lnTo>
                <a:lnTo>
                  <a:pt x="2049138" y="771181"/>
                </a:lnTo>
                <a:lnTo>
                  <a:pt x="3128791" y="0"/>
                </a:lnTo>
                <a:lnTo>
                  <a:pt x="4120309" y="793214"/>
                </a:lnTo>
                <a:lnTo>
                  <a:pt x="5199962" y="11017"/>
                </a:lnTo>
                <a:lnTo>
                  <a:pt x="5233012" y="2302525"/>
                </a:lnTo>
                <a:lnTo>
                  <a:pt x="0" y="2280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40202" y="3039894"/>
            <a:ext cx="5375516" cy="1978311"/>
            <a:chOff x="803704" y="1712340"/>
            <a:chExt cx="9839019" cy="4240127"/>
          </a:xfrm>
        </p:grpSpPr>
        <p:sp>
          <p:nvSpPr>
            <p:cNvPr id="5" name="Rectangle 4"/>
            <p:cNvSpPr/>
            <p:nvPr/>
          </p:nvSpPr>
          <p:spPr>
            <a:xfrm>
              <a:off x="5631729" y="1835187"/>
              <a:ext cx="172617" cy="40622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207" y="4514070"/>
              <a:ext cx="872524" cy="143822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64" y="4514072"/>
              <a:ext cx="872524" cy="143822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266" y="4514071"/>
              <a:ext cx="872524" cy="143822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3922" y="4514071"/>
              <a:ext cx="872524" cy="143822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19473188">
              <a:off x="4398144" y="1712341"/>
              <a:ext cx="2467172" cy="2456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841" y="4514069"/>
              <a:ext cx="872524" cy="143822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347" y="4514069"/>
              <a:ext cx="872524" cy="143822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631" y="4514069"/>
              <a:ext cx="872524" cy="143822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836" y="4514240"/>
              <a:ext cx="872524" cy="143822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037289" y="1868013"/>
              <a:ext cx="172617" cy="40622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9473188">
              <a:off x="803704" y="1745167"/>
              <a:ext cx="2467172" cy="2456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09136" y="1811573"/>
              <a:ext cx="172617" cy="40622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9473188">
              <a:off x="8175551" y="1712340"/>
              <a:ext cx="2467172" cy="2456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955426" y="5897438"/>
              <a:ext cx="9519499" cy="548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839537" y="2768217"/>
            <a:ext cx="2176337" cy="2036365"/>
            <a:chOff x="7487107" y="2941215"/>
            <a:chExt cx="2176337" cy="2036365"/>
          </a:xfrm>
        </p:grpSpPr>
        <p:sp>
          <p:nvSpPr>
            <p:cNvPr id="38" name="Curved Left Arrow 37"/>
            <p:cNvSpPr/>
            <p:nvPr/>
          </p:nvSpPr>
          <p:spPr>
            <a:xfrm rot="10626830" flipH="1">
              <a:off x="7487107" y="2941215"/>
              <a:ext cx="539339" cy="2036365"/>
            </a:xfrm>
            <a:prstGeom prst="curvedLeftArrow">
              <a:avLst>
                <a:gd name="adj1" fmla="val 25000"/>
                <a:gd name="adj2" fmla="val 7663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05233" y="3421430"/>
              <a:ext cx="1758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Plant transpiration cools microclimate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332701" y="3128876"/>
            <a:ext cx="1549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Shade % reduces water demands, plant stress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08764" y="5663482"/>
            <a:ext cx="363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Reduced agricultural water demand leaves </a:t>
            </a:r>
            <a:r>
              <a:rPr lang="en-US" b="1" u="sng" dirty="0"/>
              <a:t>more water available</a:t>
            </a:r>
            <a:r>
              <a:rPr lang="en-US" dirty="0"/>
              <a:t>.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702397" y="5593817"/>
            <a:ext cx="5221645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Isosceles Triangle 36"/>
          <p:cNvSpPr/>
          <p:nvPr/>
        </p:nvSpPr>
        <p:spPr>
          <a:xfrm rot="10800000">
            <a:off x="1109170" y="5406670"/>
            <a:ext cx="154236" cy="1871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899808" y="1353476"/>
            <a:ext cx="1899349" cy="1477328"/>
            <a:chOff x="7547378" y="1526474"/>
            <a:chExt cx="1899349" cy="1477328"/>
          </a:xfrm>
        </p:grpSpPr>
        <p:sp>
          <p:nvSpPr>
            <p:cNvPr id="29" name="TextBox 28"/>
            <p:cNvSpPr txBox="1"/>
            <p:nvPr/>
          </p:nvSpPr>
          <p:spPr>
            <a:xfrm>
              <a:off x="8121948" y="1526474"/>
              <a:ext cx="132477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Cooler PV panels </a:t>
              </a:r>
              <a:r>
                <a:rPr lang="en-US" b="1" u="sng" dirty="0"/>
                <a:t>produce more energy</a:t>
              </a:r>
            </a:p>
          </p:txBody>
        </p:sp>
        <p:sp>
          <p:nvSpPr>
            <p:cNvPr id="39" name="Right Arrow 38"/>
            <p:cNvSpPr/>
            <p:nvPr/>
          </p:nvSpPr>
          <p:spPr>
            <a:xfrm rot="19694471">
              <a:off x="7547378" y="2504700"/>
              <a:ext cx="786549" cy="18884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82494" y="4682609"/>
            <a:ext cx="2018201" cy="1754326"/>
            <a:chOff x="7430064" y="4855607"/>
            <a:chExt cx="2018201" cy="1754326"/>
          </a:xfrm>
        </p:grpSpPr>
        <p:sp>
          <p:nvSpPr>
            <p:cNvPr id="31" name="TextBox 30"/>
            <p:cNvSpPr txBox="1"/>
            <p:nvPr/>
          </p:nvSpPr>
          <p:spPr>
            <a:xfrm>
              <a:off x="8124396" y="4855607"/>
              <a:ext cx="132386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Less stressed plants </a:t>
              </a:r>
              <a:r>
                <a:rPr lang="en-US" b="1" u="sng" dirty="0"/>
                <a:t>produce more food, better food</a:t>
              </a:r>
            </a:p>
          </p:txBody>
        </p:sp>
        <p:sp>
          <p:nvSpPr>
            <p:cNvPr id="40" name="Right Arrow 39"/>
            <p:cNvSpPr/>
            <p:nvPr/>
          </p:nvSpPr>
          <p:spPr>
            <a:xfrm rot="1818976">
              <a:off x="7430064" y="5180922"/>
              <a:ext cx="786549" cy="188844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Sun 50"/>
          <p:cNvSpPr/>
          <p:nvPr/>
        </p:nvSpPr>
        <p:spPr>
          <a:xfrm>
            <a:off x="917963" y="1425478"/>
            <a:ext cx="1385275" cy="1305659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130420" y="1729904"/>
            <a:ext cx="96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solar excess</a:t>
            </a:r>
          </a:p>
        </p:txBody>
      </p:sp>
      <p:sp>
        <p:nvSpPr>
          <p:cNvPr id="43" name="Title 4"/>
          <p:cNvSpPr txBox="1">
            <a:spLocks/>
          </p:cNvSpPr>
          <p:nvPr/>
        </p:nvSpPr>
        <p:spPr>
          <a:xfrm>
            <a:off x="598301" y="238910"/>
            <a:ext cx="59646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cs typeface="Times New Roman" panose="02020603050405020304" pitchFamily="18" charset="0"/>
              </a:rPr>
              <a:t>A high-functioning dual use system</a:t>
            </a:r>
            <a:endParaRPr lang="it-IT" sz="3200" dirty="0"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314167" y="3086193"/>
            <a:ext cx="94309" cy="728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286033" y="3042643"/>
            <a:ext cx="94309" cy="728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343140" y="3045591"/>
            <a:ext cx="94309" cy="728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itle 4"/>
          <p:cNvSpPr txBox="1">
            <a:spLocks/>
          </p:cNvSpPr>
          <p:nvPr/>
        </p:nvSpPr>
        <p:spPr>
          <a:xfrm>
            <a:off x="8585557" y="2316751"/>
            <a:ext cx="1752930" cy="236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cs typeface="Times New Roman" panose="02020603050405020304" pitchFamily="18" charset="0"/>
              </a:rPr>
              <a:t>We can measure all of this!</a:t>
            </a:r>
            <a:endParaRPr lang="it-IT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9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0" y="1008520"/>
            <a:ext cx="6297791" cy="472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93" y="282551"/>
            <a:ext cx="5949778" cy="1325563"/>
          </a:xfrm>
        </p:spPr>
        <p:txBody>
          <a:bodyPr>
            <a:normAutofit/>
          </a:bodyPr>
          <a:lstStyle/>
          <a:p>
            <a:r>
              <a:rPr lang="en-US" sz="3200" dirty="0"/>
              <a:t>more water available for longer under panels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44186" y="5731864"/>
            <a:ext cx="46733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 4: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Soil moisture time series (a) 0.2m, (b) 0.4m and (c) 0.6m. For more information: there was 40 mm precipitation over the observation period, i.e. May-Aug 2015.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0130" r="46735" b="34357"/>
          <a:stretch/>
        </p:blipFill>
        <p:spPr bwMode="auto">
          <a:xfrm>
            <a:off x="6503771" y="621676"/>
            <a:ext cx="5506821" cy="34248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04670" y="4046489"/>
            <a:ext cx="4687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Orientation, the dashed diagonal is the noon shadow front in August for reference</a:t>
            </a:r>
          </a:p>
          <a:p>
            <a:endParaRPr lang="en-US" dirty="0"/>
          </a:p>
          <a:p>
            <a:r>
              <a:rPr lang="en-US" dirty="0"/>
              <a:t>SFC = solar fully covered (full shade)</a:t>
            </a:r>
          </a:p>
          <a:p>
            <a:r>
              <a:rPr lang="en-US" dirty="0"/>
              <a:t>SPO = solar partially open (partial shade)</a:t>
            </a:r>
          </a:p>
          <a:p>
            <a:r>
              <a:rPr lang="en-US" dirty="0"/>
              <a:t>SFO= Solar Fully open (no shade, but in array area)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0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327557" y="2154549"/>
            <a:ext cx="336103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90% more biomass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328% more water efficient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307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6" y="892066"/>
            <a:ext cx="6817756" cy="511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46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2907" y="1528371"/>
            <a:ext cx="44237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Solar panel efficiency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decreases with air temp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increases with wind speed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decreases with humidity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Modeled with thermodynamics</a:t>
            </a:r>
            <a:endParaRPr lang="en-US" sz="2800" dirty="0">
              <a:latin typeface="+mj-lt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7" y="3414659"/>
            <a:ext cx="7045318" cy="3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7" y="184666"/>
            <a:ext cx="7066468" cy="337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70130" y="468296"/>
            <a:ext cx="307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Field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1049" y="3841615"/>
            <a:ext cx="11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3599787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653" y="670054"/>
            <a:ext cx="6971271" cy="1325563"/>
          </a:xfrm>
        </p:spPr>
        <p:txBody>
          <a:bodyPr>
            <a:normAutofit/>
          </a:bodyPr>
          <a:lstStyle/>
          <a:p>
            <a:r>
              <a:rPr lang="en-US" sz="3200" dirty="0"/>
              <a:t>Thermodynamic model applied to globe. </a:t>
            </a:r>
          </a:p>
        </p:txBody>
      </p:sp>
      <p:pic>
        <p:nvPicPr>
          <p:cNvPr id="51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t="20959" r="8203" b="27016"/>
          <a:stretch>
            <a:fillRect/>
          </a:stretch>
        </p:blipFill>
        <p:spPr bwMode="auto">
          <a:xfrm>
            <a:off x="838200" y="1995617"/>
            <a:ext cx="10184862" cy="304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77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612"/>
            <a:ext cx="10515600" cy="1496626"/>
          </a:xfrm>
        </p:spPr>
        <p:txBody>
          <a:bodyPr>
            <a:normAutofit/>
          </a:bodyPr>
          <a:lstStyle/>
          <a:p>
            <a:r>
              <a:rPr lang="en-US" sz="3200" dirty="0"/>
              <a:t>Energy potential of solar power ranked by land classification: the best place to put solar panels is on croplands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83" y="1248032"/>
            <a:ext cx="9706233" cy="524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9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Solar panels led to an 300%+ increase in the water use efficiency of the cropping system</a:t>
            </a:r>
          </a:p>
          <a:p>
            <a:r>
              <a:rPr lang="en-US" dirty="0"/>
              <a:t>Solar panels led to a 90% increase in biomass production of the cropping system</a:t>
            </a:r>
          </a:p>
          <a:p>
            <a:r>
              <a:rPr lang="en-US" dirty="0"/>
              <a:t>Species diversity changed</a:t>
            </a:r>
          </a:p>
          <a:p>
            <a:r>
              <a:rPr lang="en-US" dirty="0"/>
              <a:t>Solar panels are projected to be more productive when placed over cropping systems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75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702397" y="5018125"/>
            <a:ext cx="5221645" cy="5957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32374" y="2813140"/>
            <a:ext cx="5166911" cy="21961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24431" y="1338570"/>
            <a:ext cx="5166911" cy="2196198"/>
          </a:xfrm>
          <a:prstGeom prst="rect">
            <a:avLst/>
          </a:prstGeom>
          <a:solidFill>
            <a:srgbClr val="FF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735448" y="1602975"/>
            <a:ext cx="5133860" cy="1894901"/>
          </a:xfrm>
          <a:custGeom>
            <a:avLst/>
            <a:gdLst>
              <a:gd name="connsiteX0" fmla="*/ 0 w 5133860"/>
              <a:gd name="connsiteY0" fmla="*/ 66101 h 1894901"/>
              <a:gd name="connsiteX1" fmla="*/ 44067 w 5133860"/>
              <a:gd name="connsiteY1" fmla="*/ 1894901 h 1894901"/>
              <a:gd name="connsiteX2" fmla="*/ 1112704 w 5133860"/>
              <a:gd name="connsiteY2" fmla="*/ 1134738 h 1894901"/>
              <a:gd name="connsiteX3" fmla="*/ 2005070 w 5133860"/>
              <a:gd name="connsiteY3" fmla="*/ 1872868 h 1894901"/>
              <a:gd name="connsiteX4" fmla="*/ 3095740 w 5133860"/>
              <a:gd name="connsiteY4" fmla="*/ 1112704 h 1894901"/>
              <a:gd name="connsiteX5" fmla="*/ 4065224 w 5133860"/>
              <a:gd name="connsiteY5" fmla="*/ 1883885 h 1894901"/>
              <a:gd name="connsiteX6" fmla="*/ 5133860 w 5133860"/>
              <a:gd name="connsiteY6" fmla="*/ 1123721 h 1894901"/>
              <a:gd name="connsiteX7" fmla="*/ 5111826 w 5133860"/>
              <a:gd name="connsiteY7" fmla="*/ 0 h 1894901"/>
              <a:gd name="connsiteX8" fmla="*/ 0 w 5133860"/>
              <a:gd name="connsiteY8" fmla="*/ 66101 h 189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33860" h="1894901">
                <a:moveTo>
                  <a:pt x="0" y="66101"/>
                </a:moveTo>
                <a:lnTo>
                  <a:pt x="44067" y="1894901"/>
                </a:lnTo>
                <a:lnTo>
                  <a:pt x="1112704" y="1134738"/>
                </a:lnTo>
                <a:lnTo>
                  <a:pt x="2005070" y="1872868"/>
                </a:lnTo>
                <a:lnTo>
                  <a:pt x="3095740" y="1112704"/>
                </a:lnTo>
                <a:lnTo>
                  <a:pt x="4065224" y="1883885"/>
                </a:lnTo>
                <a:lnTo>
                  <a:pt x="5133860" y="1123721"/>
                </a:lnTo>
                <a:lnTo>
                  <a:pt x="5111826" y="0"/>
                </a:lnTo>
                <a:lnTo>
                  <a:pt x="0" y="66101"/>
                </a:lnTo>
                <a:close/>
              </a:path>
            </a:pathLst>
          </a:custGeom>
          <a:solidFill>
            <a:srgbClr val="FF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02397" y="5593853"/>
            <a:ext cx="5221645" cy="845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702397" y="2704662"/>
            <a:ext cx="5233012" cy="2302525"/>
          </a:xfrm>
          <a:custGeom>
            <a:avLst/>
            <a:gdLst>
              <a:gd name="connsiteX0" fmla="*/ 0 w 5233012"/>
              <a:gd name="connsiteY0" fmla="*/ 2280492 h 2302525"/>
              <a:gd name="connsiteX1" fmla="*/ 44068 w 5233012"/>
              <a:gd name="connsiteY1" fmla="*/ 826265 h 2302525"/>
              <a:gd name="connsiteX2" fmla="*/ 1167788 w 5233012"/>
              <a:gd name="connsiteY2" fmla="*/ 33051 h 2302525"/>
              <a:gd name="connsiteX3" fmla="*/ 2049138 w 5233012"/>
              <a:gd name="connsiteY3" fmla="*/ 771181 h 2302525"/>
              <a:gd name="connsiteX4" fmla="*/ 3128791 w 5233012"/>
              <a:gd name="connsiteY4" fmla="*/ 0 h 2302525"/>
              <a:gd name="connsiteX5" fmla="*/ 4120309 w 5233012"/>
              <a:gd name="connsiteY5" fmla="*/ 793214 h 2302525"/>
              <a:gd name="connsiteX6" fmla="*/ 5199962 w 5233012"/>
              <a:gd name="connsiteY6" fmla="*/ 11017 h 2302525"/>
              <a:gd name="connsiteX7" fmla="*/ 5233012 w 5233012"/>
              <a:gd name="connsiteY7" fmla="*/ 2302525 h 2302525"/>
              <a:gd name="connsiteX8" fmla="*/ 0 w 5233012"/>
              <a:gd name="connsiteY8" fmla="*/ 2280492 h 230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3012" h="2302525">
                <a:moveTo>
                  <a:pt x="0" y="2280492"/>
                </a:moveTo>
                <a:lnTo>
                  <a:pt x="44068" y="826265"/>
                </a:lnTo>
                <a:lnTo>
                  <a:pt x="1167788" y="33051"/>
                </a:lnTo>
                <a:lnTo>
                  <a:pt x="2049138" y="771181"/>
                </a:lnTo>
                <a:lnTo>
                  <a:pt x="3128791" y="0"/>
                </a:lnTo>
                <a:lnTo>
                  <a:pt x="4120309" y="793214"/>
                </a:lnTo>
                <a:lnTo>
                  <a:pt x="5199962" y="11017"/>
                </a:lnTo>
                <a:lnTo>
                  <a:pt x="5233012" y="2302525"/>
                </a:lnTo>
                <a:lnTo>
                  <a:pt x="0" y="2280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40202" y="3039894"/>
            <a:ext cx="5375516" cy="1978311"/>
            <a:chOff x="803704" y="1712340"/>
            <a:chExt cx="9839019" cy="4240127"/>
          </a:xfrm>
        </p:grpSpPr>
        <p:sp>
          <p:nvSpPr>
            <p:cNvPr id="5" name="Rectangle 4"/>
            <p:cNvSpPr/>
            <p:nvPr/>
          </p:nvSpPr>
          <p:spPr>
            <a:xfrm>
              <a:off x="5631729" y="1835187"/>
              <a:ext cx="172617" cy="40622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207" y="4514070"/>
              <a:ext cx="872524" cy="143822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64" y="4514072"/>
              <a:ext cx="872524" cy="143822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266" y="4514071"/>
              <a:ext cx="872524" cy="143822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3922" y="4514071"/>
              <a:ext cx="872524" cy="143822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19473188">
              <a:off x="4398144" y="1712341"/>
              <a:ext cx="2467172" cy="2456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841" y="4514069"/>
              <a:ext cx="872524" cy="143822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347" y="4514069"/>
              <a:ext cx="872524" cy="143822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631" y="4514069"/>
              <a:ext cx="872524" cy="143822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836" y="4514240"/>
              <a:ext cx="872524" cy="143822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037289" y="1868013"/>
              <a:ext cx="172617" cy="40622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9473188">
              <a:off x="803704" y="1745167"/>
              <a:ext cx="2467172" cy="2456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09136" y="1811573"/>
              <a:ext cx="172617" cy="40622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9473188">
              <a:off x="8175551" y="1712340"/>
              <a:ext cx="2467172" cy="2456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955426" y="5897438"/>
              <a:ext cx="9519499" cy="548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839537" y="2768217"/>
            <a:ext cx="2176337" cy="2036365"/>
            <a:chOff x="7487107" y="2941215"/>
            <a:chExt cx="2176337" cy="2036365"/>
          </a:xfrm>
        </p:grpSpPr>
        <p:sp>
          <p:nvSpPr>
            <p:cNvPr id="38" name="Curved Left Arrow 37"/>
            <p:cNvSpPr/>
            <p:nvPr/>
          </p:nvSpPr>
          <p:spPr>
            <a:xfrm rot="10626830" flipH="1">
              <a:off x="7487107" y="2941215"/>
              <a:ext cx="539339" cy="2036365"/>
            </a:xfrm>
            <a:prstGeom prst="curvedLeftArrow">
              <a:avLst>
                <a:gd name="adj1" fmla="val 25000"/>
                <a:gd name="adj2" fmla="val 7663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05233" y="3421430"/>
              <a:ext cx="1758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Plant transpiration cools microclimate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332701" y="3128876"/>
            <a:ext cx="1549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Shade % reduces water demands, plant stress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08764" y="5663482"/>
            <a:ext cx="363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Reduced agricultural water demand leaves </a:t>
            </a:r>
            <a:r>
              <a:rPr lang="en-US" b="1" u="sng" dirty="0"/>
              <a:t>more water available</a:t>
            </a:r>
            <a:r>
              <a:rPr lang="en-US" dirty="0"/>
              <a:t>.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702397" y="5593817"/>
            <a:ext cx="5221645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Isosceles Triangle 36"/>
          <p:cNvSpPr/>
          <p:nvPr/>
        </p:nvSpPr>
        <p:spPr>
          <a:xfrm rot="10800000">
            <a:off x="1109170" y="5406670"/>
            <a:ext cx="154236" cy="1871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899808" y="1353476"/>
            <a:ext cx="1899349" cy="1477328"/>
            <a:chOff x="7547378" y="1526474"/>
            <a:chExt cx="1899349" cy="1477328"/>
          </a:xfrm>
        </p:grpSpPr>
        <p:sp>
          <p:nvSpPr>
            <p:cNvPr id="29" name="TextBox 28"/>
            <p:cNvSpPr txBox="1"/>
            <p:nvPr/>
          </p:nvSpPr>
          <p:spPr>
            <a:xfrm>
              <a:off x="8121948" y="1526474"/>
              <a:ext cx="132477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Cooler PV panels </a:t>
              </a:r>
              <a:r>
                <a:rPr lang="en-US" b="1" u="sng" dirty="0"/>
                <a:t>produce more energy</a:t>
              </a:r>
            </a:p>
          </p:txBody>
        </p:sp>
        <p:sp>
          <p:nvSpPr>
            <p:cNvPr id="39" name="Right Arrow 38"/>
            <p:cNvSpPr/>
            <p:nvPr/>
          </p:nvSpPr>
          <p:spPr>
            <a:xfrm rot="19694471">
              <a:off x="7547378" y="2504700"/>
              <a:ext cx="786549" cy="18884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82494" y="4682609"/>
            <a:ext cx="2018201" cy="1754326"/>
            <a:chOff x="7430064" y="4855607"/>
            <a:chExt cx="2018201" cy="1754326"/>
          </a:xfrm>
        </p:grpSpPr>
        <p:sp>
          <p:nvSpPr>
            <p:cNvPr id="31" name="TextBox 30"/>
            <p:cNvSpPr txBox="1"/>
            <p:nvPr/>
          </p:nvSpPr>
          <p:spPr>
            <a:xfrm>
              <a:off x="8124396" y="4855607"/>
              <a:ext cx="132386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Less stressed plants </a:t>
              </a:r>
              <a:r>
                <a:rPr lang="en-US" b="1" u="sng" dirty="0"/>
                <a:t>produce more food, better food</a:t>
              </a:r>
            </a:p>
          </p:txBody>
        </p:sp>
        <p:sp>
          <p:nvSpPr>
            <p:cNvPr id="40" name="Right Arrow 39"/>
            <p:cNvSpPr/>
            <p:nvPr/>
          </p:nvSpPr>
          <p:spPr>
            <a:xfrm rot="1818976">
              <a:off x="7430064" y="5180922"/>
              <a:ext cx="786549" cy="188844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Sun 50"/>
          <p:cNvSpPr/>
          <p:nvPr/>
        </p:nvSpPr>
        <p:spPr>
          <a:xfrm>
            <a:off x="917963" y="1425478"/>
            <a:ext cx="1385275" cy="1305659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130420" y="1729904"/>
            <a:ext cx="96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solar excess</a:t>
            </a:r>
          </a:p>
        </p:txBody>
      </p:sp>
      <p:sp>
        <p:nvSpPr>
          <p:cNvPr id="21" name="Oval 20"/>
          <p:cNvSpPr/>
          <p:nvPr/>
        </p:nvSpPr>
        <p:spPr>
          <a:xfrm>
            <a:off x="1314167" y="3086193"/>
            <a:ext cx="94309" cy="728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286033" y="3042643"/>
            <a:ext cx="94309" cy="728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343140" y="3045591"/>
            <a:ext cx="94309" cy="728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8437803" y="1580009"/>
            <a:ext cx="371031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Solar panels led to an 300%+ increase in the water use efficiency of the cropping system</a:t>
            </a:r>
          </a:p>
          <a:p>
            <a:r>
              <a:rPr lang="en-US" dirty="0"/>
              <a:t>Solar panels led to a 90% increase in biomass production of the cropping system</a:t>
            </a:r>
          </a:p>
          <a:p>
            <a:r>
              <a:rPr lang="en-US" dirty="0"/>
              <a:t>Solar panels are projected to be more productive when placed over cropping systems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731878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812586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10479</TotalTime>
  <Words>490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more water available for longer under panels</vt:lpstr>
      <vt:lpstr>PowerPoint Presentation</vt:lpstr>
      <vt:lpstr>PowerPoint Presentation</vt:lpstr>
      <vt:lpstr>Thermodynamic model applied to globe. </vt:lpstr>
      <vt:lpstr>Energy potential of solar power ranked by land classification: the best place to put solar panels is on croplands</vt:lpstr>
      <vt:lpstr>PowerPoint Presentation</vt:lpstr>
      <vt:lpstr>Conclusions</vt:lpstr>
      <vt:lpstr>Caveats and where we are going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 volt stuff for Anne</dc:title>
  <dc:creator>Higgins, Chad</dc:creator>
  <cp:lastModifiedBy>alexiahain@gmail.com</cp:lastModifiedBy>
  <cp:revision>17</cp:revision>
  <cp:lastPrinted>2018-08-08T15:31:09Z</cp:lastPrinted>
  <dcterms:created xsi:type="dcterms:W3CDTF">2018-07-24T21:32:37Z</dcterms:created>
  <dcterms:modified xsi:type="dcterms:W3CDTF">2019-06-06T15:59:44Z</dcterms:modified>
</cp:coreProperties>
</file>